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1117" r:id="rId2"/>
    <p:sldId id="1118" r:id="rId3"/>
    <p:sldId id="1119" r:id="rId4"/>
    <p:sldId id="1123" r:id="rId5"/>
    <p:sldId id="1124" r:id="rId6"/>
    <p:sldId id="1125" r:id="rId7"/>
    <p:sldId id="1129" r:id="rId8"/>
    <p:sldId id="1130" r:id="rId9"/>
    <p:sldId id="1131" r:id="rId10"/>
    <p:sldId id="1132" r:id="rId11"/>
    <p:sldId id="1133" r:id="rId12"/>
    <p:sldId id="1134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7.png"/><Relationship Id="rId3" Type="http://schemas.openxmlformats.org/officeDocument/2006/relationships/image" Target="../media/image234.png"/><Relationship Id="rId7" Type="http://schemas.openxmlformats.org/officeDocument/2006/relationships/image" Target="../media/image222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6.png"/><Relationship Id="rId5" Type="http://schemas.openxmlformats.org/officeDocument/2006/relationships/image" Target="../media/image235.png"/><Relationship Id="rId4" Type="http://schemas.openxmlformats.org/officeDocument/2006/relationships/image" Target="../media/image20.png"/><Relationship Id="rId9" Type="http://schemas.openxmlformats.org/officeDocument/2006/relationships/image" Target="../media/image23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2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19.png"/><Relationship Id="rId4" Type="http://schemas.openxmlformats.org/officeDocument/2006/relationships/image" Target="../media/image2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5.png"/><Relationship Id="rId5" Type="http://schemas.openxmlformats.org/officeDocument/2006/relationships/image" Target="../media/image224.png"/><Relationship Id="rId4" Type="http://schemas.openxmlformats.org/officeDocument/2006/relationships/image" Target="../media/image2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9.png"/><Relationship Id="rId4" Type="http://schemas.openxmlformats.org/officeDocument/2006/relationships/image" Target="../media/image2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38128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de-DE" sz="3200" dirty="0" smtClean="0"/>
              <a:t>Flächen</a:t>
            </a:r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Änderungsraten / Bestände</a:t>
            </a:r>
            <a:endParaRPr lang="de-DE" sz="3200" dirty="0"/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Mittelwerte</a:t>
            </a:r>
            <a:endParaRPr lang="de-DE" sz="3200" dirty="0"/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Rotationskörper</a:t>
            </a:r>
            <a:endParaRPr lang="de-DE" sz="3200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Integrale</a:t>
            </a:r>
            <a:endParaRPr lang="de-DE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107504" y="6473924"/>
            <a:ext cx="8928992" cy="33945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2"/>
              </a:rPr>
              <a:t>klaus_messner@web.de</a:t>
            </a:r>
            <a:r>
              <a:rPr lang="de-DE" sz="1400" dirty="0" smtClean="0"/>
              <a:t>, Internet: </a:t>
            </a:r>
            <a:r>
              <a:rPr lang="de-DE" sz="1400" dirty="0" smtClean="0">
                <a:hlinkClick r:id="rId3"/>
              </a:rPr>
              <a:t>www.elearning-freiburg.de</a:t>
            </a:r>
            <a:r>
              <a:rPr lang="de-DE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998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Nun berechnen wir die Fläche: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/>
                  <a:t>Es </a:t>
                </a:r>
                <a:r>
                  <a:rPr lang="de-DE" sz="2400" dirty="0" smtClean="0"/>
                  <a:t>gilt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/>
                      </a:rPr>
                      <m:t>A</m:t>
                    </m:r>
                    <m:r>
                      <a:rPr lang="de-DE" sz="200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limLoc m:val="undOvr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de-DE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4</m:t>
                            </m:r>
                          </m:sub>
                          <m:sup>
                            <m:r>
                              <a:rPr lang="de-DE" sz="2000" i="1">
                                <a:latin typeface="Cambria Math"/>
                              </a:rPr>
                              <m:t>0</m:t>
                            </m:r>
                          </m:sup>
                          <m:e>
                            <m:d>
                              <m:d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000" i="1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sz="2000" i="1">
                                    <a:latin typeface="Cambria Math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</m:e>
                        </m:nary>
                        <m:r>
                          <a:rPr lang="de-DE" sz="2000" i="1">
                            <a:latin typeface="Cambria Math"/>
                          </a:rPr>
                          <m:t>𝑑𝑥</m:t>
                        </m:r>
                      </m:e>
                    </m:d>
                  </m:oMath>
                </a14:m>
                <a:endParaRPr lang="de-DE" sz="2000" dirty="0"/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/>
                  <a:t>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−</m:t>
                    </m:r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>
                        <a:latin typeface="Cambria Math"/>
                      </a:rPr>
                      <m:t>+6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folgt</a:t>
                </a:r>
                <a:r>
                  <a:rPr lang="de-DE" sz="2400" dirty="0" smtClean="0"/>
                  <a:t>: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/>
                        </a:rPr>
                        <m:t>A</m:t>
                      </m:r>
                      <m:r>
                        <a:rPr lang="de-DE" sz="200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de-DE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/>
                                </a:rPr>
                                <m:t>0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de-DE" sz="2000" i="1"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2000" i="1">
                                      <a:latin typeface="Cambria Math"/>
                                    </a:rPr>
                                    <m:t>+6</m:t>
                                  </m:r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000" i="1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d>
                      <m:r>
                        <a:rPr lang="de-DE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000" i="1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de-DE" sz="20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0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DE" sz="2000" i="1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f>
                            <m:fPr>
                              <m:type m:val="noBar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000" i="1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de-DE" sz="2000" i="1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r>
                  <a:rPr lang="de-DE" sz="2400" dirty="0"/>
                  <a:t/>
                </a:r>
                <a:br>
                  <a:rPr lang="de-DE" sz="2400" dirty="0"/>
                </a:br>
                <a:r>
                  <a:rPr lang="de-DE" sz="2400" dirty="0" smtClean="0"/>
                  <a:t>          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/>
                          </a:rPr>
                          <m:t>0 −</m:t>
                        </m:r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 i="1">
                                <a:latin typeface="Cambria Math"/>
                              </a:rPr>
                              <m:t>−16−</m:t>
                            </m:r>
                            <m:f>
                              <m:f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000" i="1">
                                    <a:latin typeface="Cambria Math"/>
                                  </a:rPr>
                                  <m:t>64</m:t>
                                </m:r>
                              </m:num>
                              <m:den>
                                <m:r>
                                  <a:rPr lang="de-DE" sz="2000" i="1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de-DE" sz="2000" i="1">
                                <a:latin typeface="Cambria Math"/>
                              </a:rPr>
                              <m:t>+4</m:t>
                            </m:r>
                            <m:r>
                              <a:rPr lang="de-DE" sz="2000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</m:e>
                    </m:d>
                    <m:r>
                      <a:rPr lang="de-DE" sz="2000" i="1">
                        <a:latin typeface="Cambria Math"/>
                      </a:rPr>
                      <m:t>=21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LE²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164288" y="44624"/>
                <a:ext cx="1872208" cy="898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de-DE" sz="1400" dirty="0" smtClean="0">
                  <a:solidFill>
                    <a:schemeClr val="tx1"/>
                  </a:solidFill>
                  <a:latin typeface="Albany" pitchFamily="18"/>
                </a:endParaRP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de-D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1400" i="1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de-DE" sz="1400" i="1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400" i="1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4624"/>
                <a:ext cx="1872208" cy="898964"/>
              </a:xfrm>
              <a:prstGeom prst="rect">
                <a:avLst/>
              </a:prstGeom>
              <a:blipFill rotWithShape="0">
                <a:blip r:embed="rId3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erade Verbindung 6"/>
          <p:cNvSpPr/>
          <p:nvPr/>
        </p:nvSpPr>
        <p:spPr>
          <a:xfrm flipV="1">
            <a:off x="1187624" y="4077072"/>
            <a:ext cx="28803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 flipV="1">
            <a:off x="4499992" y="4941168"/>
            <a:ext cx="100811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069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Bestimme die Fläche zwischen den beiden Kurven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𝑔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im 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 dirty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400" i="1" dirty="0">
                        <a:latin typeface="Cambria Math"/>
                      </a:rPr>
                      <m:t>]</m:t>
                    </m:r>
                  </m:oMath>
                </a14:m>
                <a:r>
                  <a:rPr lang="de-DE" sz="2400" dirty="0"/>
                  <a:t> mit dem GTR.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4499992" y="2881967"/>
                <a:ext cx="3888432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200" dirty="0" smtClean="0"/>
                  <a:t>Eingaben im Y-Editor:</a:t>
                </a:r>
              </a:p>
              <a:p>
                <a:pPr marL="342900" indent="-342900">
                  <a:spcAft>
                    <a:spcPts val="0"/>
                  </a:spcAft>
                  <a:buClr>
                    <a:schemeClr val="accent2"/>
                  </a:buClr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=2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200" dirty="0">
                    <a:ea typeface="OpenSymbol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de-DE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1.5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de-DE" sz="2200" dirty="0">
                  <a:ea typeface="OpenSymbol"/>
                </a:endParaRPr>
              </a:p>
              <a:p>
                <a:pPr marL="342900" indent="-342900">
                  <a:spcAft>
                    <a:spcPts val="0"/>
                  </a:spcAft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de-DE" sz="2200" dirty="0">
                    <a:ea typeface="OpenSymbol"/>
                  </a:rPr>
                  <a:t>Kurven zeichnen lassen mit </a:t>
                </a:r>
                <a:r>
                  <a:rPr lang="de-DE" sz="2200" dirty="0">
                    <a:latin typeface="Tw Cen MT Condensed" pitchFamily="34" charset="0"/>
                    <a:ea typeface="OpenSymbol"/>
                  </a:rPr>
                  <a:t>GRAPH</a:t>
                </a:r>
              </a:p>
              <a:p>
                <a:pPr marL="342900" indent="-342900">
                  <a:spcAft>
                    <a:spcPts val="0"/>
                  </a:spcAft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de-DE" sz="2200" dirty="0">
                    <a:ea typeface="OpenSymbol"/>
                  </a:rPr>
                  <a:t>Schnittpunkte mit </a:t>
                </a:r>
                <a:r>
                  <a:rPr lang="de-DE" sz="2200" dirty="0" smtClean="0">
                    <a:ea typeface="OpenSymbol"/>
                  </a:rPr>
                  <a:t/>
                </a:r>
                <a:br>
                  <a:rPr lang="de-DE" sz="2200" dirty="0" smtClean="0">
                    <a:ea typeface="OpenSymbol"/>
                  </a:rPr>
                </a:br>
                <a:r>
                  <a:rPr lang="de-DE" sz="2200" dirty="0" smtClean="0">
                    <a:latin typeface="Tw Cen MT Condensed" pitchFamily="34" charset="0"/>
                    <a:ea typeface="OpenSymbol"/>
                  </a:rPr>
                  <a:t>2ND </a:t>
                </a:r>
                <a:r>
                  <a:rPr lang="de-DE" sz="2200" dirty="0">
                    <a:latin typeface="Tw Cen MT Condensed" pitchFamily="34" charset="0"/>
                    <a:ea typeface="OpenSymbol"/>
                  </a:rPr>
                  <a:t>CALC </a:t>
                </a:r>
                <a:r>
                  <a:rPr lang="de-DE" sz="2200" dirty="0" err="1">
                    <a:latin typeface="Tw Cen MT Condensed" pitchFamily="34" charset="0"/>
                    <a:ea typeface="OpenSymbol"/>
                  </a:rPr>
                  <a:t>intersect</a:t>
                </a:r>
                <a:r>
                  <a:rPr lang="de-DE" sz="2200" dirty="0">
                    <a:solidFill>
                      <a:srgbClr val="FF0000"/>
                    </a:solidFill>
                    <a:ea typeface="OpenSymbol"/>
                  </a:rPr>
                  <a:t/>
                </a:r>
                <a:br>
                  <a:rPr lang="de-DE" sz="2200" dirty="0">
                    <a:solidFill>
                      <a:srgbClr val="FF0000"/>
                    </a:solidFill>
                    <a:ea typeface="OpenSymbol"/>
                  </a:rPr>
                </a:br>
                <a:r>
                  <a:rPr lang="de-DE" sz="2200" dirty="0"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=−</m:t>
                    </m:r>
                    <m:r>
                      <a:rPr lang="de-DE" sz="22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de-DE" sz="2200" i="1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=0,426;</m:t>
                    </m:r>
                  </m:oMath>
                </a14:m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</m:t>
                    </m:r>
                    <m:r>
                      <a:rPr lang="de-DE" sz="2200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881967"/>
                <a:ext cx="3888432" cy="3139321"/>
              </a:xfrm>
              <a:prstGeom prst="rect">
                <a:avLst/>
              </a:prstGeom>
              <a:blipFill rotWithShape="0">
                <a:blip r:embed="rId3"/>
                <a:stretch>
                  <a:fillRect l="-2038" t="-13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46" y="3369915"/>
            <a:ext cx="33337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2448024" y="3284984"/>
                <a:ext cx="158417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de-DE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6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24" y="3284984"/>
                <a:ext cx="1584176" cy="338554"/>
              </a:xfrm>
              <a:prstGeom prst="rect">
                <a:avLst/>
              </a:prstGeom>
              <a:blipFill rotWithShape="0">
                <a:blip r:embed="rId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2232000" y="4941168"/>
                <a:ext cx="194421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de-DE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16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1,5</m:t>
                              </m:r>
                              <m:r>
                                <a:rPr lang="de-DE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000" y="4941168"/>
                <a:ext cx="1944216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 Verbindung mit Pfeil 8"/>
          <p:cNvCxnSpPr/>
          <p:nvPr/>
        </p:nvCxnSpPr>
        <p:spPr>
          <a:xfrm flipV="1">
            <a:off x="2376016" y="3359867"/>
            <a:ext cx="0" cy="22193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3936920" y="4365104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x</a:t>
            </a:r>
            <a:endParaRPr lang="de-DE" sz="1600" dirty="0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791840" y="4447160"/>
            <a:ext cx="328870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1068152" y="4375152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2540128" y="4365273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3682208" y="4375152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893218" y="4436830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18" y="4436830"/>
                <a:ext cx="360814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2375242" y="4437112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242" y="4437112"/>
                <a:ext cx="360814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3517322" y="4437112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322" y="4437112"/>
                <a:ext cx="360814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8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/>
                  <a:t>Die Fläche ist gegeben durch</a:t>
                </a:r>
                <a:r>
                  <a:rPr lang="de-DE" sz="2400" dirty="0" smtClean="0"/>
                  <a:t>: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800" dirty="0" smtClean="0"/>
              </a:p>
              <a:p>
                <a:pPr marL="0" indent="0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latin typeface="Cambria Math"/>
                        </a:rPr>
                        <m:t>𝐴</m:t>
                      </m:r>
                      <m:r>
                        <a:rPr lang="de-DE" sz="20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de-DE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0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/>
                                </a:rPr>
                                <m:t>0,426</m:t>
                              </m:r>
                            </m:sup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))</m:t>
                              </m:r>
                            </m:e>
                          </m:nary>
                          <m:r>
                            <a:rPr lang="de-DE" sz="2000" i="1">
                              <a:latin typeface="Cambria Math"/>
                            </a:rPr>
                            <m:t>𝑑𝑥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/>
                                </m:rPr>
                                <a:rPr lang="de-DE" sz="2000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,426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000" i="1">
                                  <a:latin typeface="Cambria Math"/>
                                </a:rPr>
                                <m:t>))</m:t>
                              </m:r>
                            </m:e>
                          </m:nary>
                          <m:r>
                            <a:rPr lang="de-DE" sz="2000" i="1">
                              <a:latin typeface="Cambria Math"/>
                            </a:rPr>
                            <m:t>𝑑𝑥</m:t>
                          </m:r>
                        </m:e>
                      </m:d>
                    </m:oMath>
                  </m:oMathPara>
                </a14:m>
                <a:endParaRPr lang="de-DE" sz="2000" i="1" dirty="0"/>
              </a:p>
              <a:p>
                <a:pPr marL="0" indent="0"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Dies </a:t>
                </a:r>
                <a:r>
                  <a:rPr lang="de-DE" sz="2400" dirty="0"/>
                  <a:t>gibt man im GTR so ein:</a:t>
                </a:r>
                <a:endParaRPr lang="de-DE" sz="2400" dirty="0">
                  <a:solidFill>
                    <a:srgbClr val="FF0000"/>
                  </a:solidFill>
                </a:endParaRP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 err="1">
                    <a:latin typeface="Tw Cen MT Condensed" pitchFamily="34" charset="0"/>
                  </a:rPr>
                  <a:t>abs</a:t>
                </a:r>
                <a:r>
                  <a:rPr lang="de-DE" sz="2400" dirty="0">
                    <a:latin typeface="Tw Cen MT Condensed" pitchFamily="34" charset="0"/>
                  </a:rPr>
                  <a:t>(</a:t>
                </a:r>
                <a:r>
                  <a:rPr lang="de-DE" sz="2400" dirty="0" err="1">
                    <a:latin typeface="Tw Cen MT Condensed" pitchFamily="34" charset="0"/>
                  </a:rPr>
                  <a:t>fnInt</a:t>
                </a:r>
                <a:r>
                  <a:rPr lang="de-DE" sz="2400" dirty="0">
                    <a:latin typeface="Tw Cen MT Condensed" pitchFamily="34" charset="0"/>
                  </a:rPr>
                  <a:t>(Y</a:t>
                </a:r>
                <a:r>
                  <a:rPr lang="de-DE" sz="2400" baseline="-25000" dirty="0">
                    <a:latin typeface="Tw Cen MT Condensed" pitchFamily="34" charset="0"/>
                  </a:rPr>
                  <a:t>1</a:t>
                </a:r>
                <a:r>
                  <a:rPr lang="de-DE" sz="2400" dirty="0">
                    <a:latin typeface="Tw Cen MT Condensed" pitchFamily="34" charset="0"/>
                  </a:rPr>
                  <a:t>-Y</a:t>
                </a:r>
                <a:r>
                  <a:rPr lang="de-DE" sz="2400" baseline="-25000" dirty="0">
                    <a:latin typeface="Tw Cen MT Condensed" pitchFamily="34" charset="0"/>
                  </a:rPr>
                  <a:t>2</a:t>
                </a:r>
                <a:r>
                  <a:rPr lang="de-DE" sz="2400" dirty="0">
                    <a:latin typeface="Tw Cen MT Condensed" pitchFamily="34" charset="0"/>
                  </a:rPr>
                  <a:t>,X,-</a:t>
                </a:r>
                <a:r>
                  <a:rPr lang="el-GR" sz="2400" dirty="0">
                    <a:ea typeface="OpenSymbol"/>
                  </a:rPr>
                  <a:t>π</a:t>
                </a:r>
                <a:r>
                  <a:rPr lang="de-DE" sz="2400" dirty="0">
                    <a:latin typeface="Tw Cen MT Condensed" pitchFamily="34" charset="0"/>
                  </a:rPr>
                  <a:t>,0.426)) + </a:t>
                </a:r>
                <a:r>
                  <a:rPr lang="de-DE" sz="2400" dirty="0" err="1">
                    <a:latin typeface="Tw Cen MT Condensed" pitchFamily="34" charset="0"/>
                  </a:rPr>
                  <a:t>abs</a:t>
                </a:r>
                <a:r>
                  <a:rPr lang="de-DE" sz="2400" dirty="0">
                    <a:latin typeface="Tw Cen MT Condensed" pitchFamily="34" charset="0"/>
                  </a:rPr>
                  <a:t>(</a:t>
                </a:r>
                <a:r>
                  <a:rPr lang="de-DE" sz="2400" dirty="0" err="1">
                    <a:latin typeface="Tw Cen MT Condensed" pitchFamily="34" charset="0"/>
                  </a:rPr>
                  <a:t>fnInt</a:t>
                </a:r>
                <a:r>
                  <a:rPr lang="de-DE" sz="2400" dirty="0">
                    <a:latin typeface="Tw Cen MT Condensed" pitchFamily="34" charset="0"/>
                  </a:rPr>
                  <a:t>(Y</a:t>
                </a:r>
                <a:r>
                  <a:rPr lang="de-DE" sz="2400" baseline="-25000" dirty="0">
                    <a:latin typeface="Tw Cen MT Condensed" pitchFamily="34" charset="0"/>
                  </a:rPr>
                  <a:t>1</a:t>
                </a:r>
                <a:r>
                  <a:rPr lang="de-DE" sz="2400" dirty="0">
                    <a:latin typeface="Tw Cen MT Condensed" pitchFamily="34" charset="0"/>
                  </a:rPr>
                  <a:t>-Y</a:t>
                </a:r>
                <a:r>
                  <a:rPr lang="de-DE" sz="2400" baseline="-25000" dirty="0">
                    <a:latin typeface="Tw Cen MT Condensed" pitchFamily="34" charset="0"/>
                  </a:rPr>
                  <a:t>2</a:t>
                </a:r>
                <a:r>
                  <a:rPr lang="de-DE" sz="2400" dirty="0">
                    <a:latin typeface="Tw Cen MT Condensed" pitchFamily="34" charset="0"/>
                  </a:rPr>
                  <a:t>,X,0.426,</a:t>
                </a:r>
                <a:r>
                  <a:rPr lang="el-GR" sz="2400" dirty="0">
                    <a:ea typeface="OpenSymbol"/>
                  </a:rPr>
                  <a:t>π</a:t>
                </a:r>
                <a:r>
                  <a:rPr lang="de-DE" sz="2400" dirty="0">
                    <a:latin typeface="Tw Cen MT Condensed" pitchFamily="34" charset="0"/>
                  </a:rPr>
                  <a:t>))</a:t>
                </a:r>
                <a:r>
                  <a:rPr lang="de-DE" sz="2400" dirty="0"/>
                  <a:t> </a:t>
                </a: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 err="1">
                    <a:latin typeface="Tw Cen MT Condensed" pitchFamily="34" charset="0"/>
                  </a:rPr>
                  <a:t>fnInt</a:t>
                </a:r>
                <a:r>
                  <a:rPr lang="de-DE" sz="2400" dirty="0"/>
                  <a:t> erhält man über </a:t>
                </a:r>
                <a:r>
                  <a:rPr lang="de-DE" sz="2400" dirty="0">
                    <a:latin typeface="Tw Cen MT Condensed" pitchFamily="34" charset="0"/>
                  </a:rPr>
                  <a:t>MATH</a:t>
                </a:r>
                <a:r>
                  <a:rPr lang="de-DE" sz="2400" dirty="0"/>
                  <a:t>,</a:t>
                </a:r>
              </a:p>
              <a:p>
                <a:pPr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 err="1">
                    <a:latin typeface="Tw Cen MT Condensed" pitchFamily="34" charset="0"/>
                  </a:rPr>
                  <a:t>abs</a:t>
                </a:r>
                <a:r>
                  <a:rPr lang="de-DE" sz="2400" dirty="0"/>
                  <a:t> erhält man über </a:t>
                </a:r>
                <a:r>
                  <a:rPr lang="de-DE" sz="2400" dirty="0">
                    <a:latin typeface="Tw Cen MT Condensed" pitchFamily="34" charset="0"/>
                  </a:rPr>
                  <a:t>MATH</a:t>
                </a:r>
                <a:r>
                  <a:rPr lang="de-DE" sz="2400" dirty="0"/>
                  <a:t> im Menü </a:t>
                </a:r>
                <a:r>
                  <a:rPr lang="de-DE" sz="2400" dirty="0">
                    <a:latin typeface="Tw Cen MT Condensed" pitchFamily="34" charset="0"/>
                  </a:rPr>
                  <a:t>NUM</a:t>
                </a:r>
              </a:p>
              <a:p>
                <a:pPr marL="0" indent="0">
                  <a:spcAft>
                    <a:spcPts val="0"/>
                  </a:spcAft>
                  <a:buClr>
                    <a:srgbClr val="FF6600"/>
                  </a:buClr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Aft>
                    <a:spcPts val="0"/>
                  </a:spcAft>
                  <a:buClr>
                    <a:srgbClr val="FF6600"/>
                  </a:buClr>
                  <a:buSzPct val="100000"/>
                  <a:buNone/>
                </a:pPr>
                <a:r>
                  <a:rPr lang="de-DE" sz="2400" dirty="0" smtClean="0"/>
                  <a:t>Der </a:t>
                </a:r>
                <a:r>
                  <a:rPr lang="de-DE" sz="2400" dirty="0"/>
                  <a:t>GTR liefert dann die Fläche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 = 8,435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LE².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 flipV="1">
            <a:off x="5076056" y="5949280"/>
            <a:ext cx="194421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170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Einführung des Integrals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Das Integral wird aus einer geometrischen Fragestellung hergeleitet: Wie </a:t>
                </a:r>
                <a:r>
                  <a:rPr lang="de-DE" sz="2400" dirty="0"/>
                  <a:t>bestimmt man die Flächen zwischen einer Kurve und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innerhalb des Intervalls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</m:t>
                    </m:r>
                    <m:r>
                      <a:rPr lang="de-DE" sz="2400" i="1" dirty="0" err="1">
                        <a:latin typeface="Cambria Math"/>
                      </a:rPr>
                      <m:t>𝑎</m:t>
                    </m:r>
                    <m:r>
                      <a:rPr lang="de-DE" sz="2400" i="1" dirty="0" err="1">
                        <a:latin typeface="Cambria Math"/>
                      </a:rPr>
                      <m:t>;</m:t>
                    </m:r>
                    <m:r>
                      <a:rPr lang="de-DE" sz="2400" i="1" dirty="0" err="1">
                        <a:latin typeface="Cambria Math"/>
                      </a:rPr>
                      <m:t>𝑏</m:t>
                    </m:r>
                    <m:r>
                      <a:rPr lang="de-DE" sz="2400" i="1" dirty="0">
                        <a:latin typeface="Cambria Math"/>
                      </a:rPr>
                      <m:t>]</m:t>
                    </m:r>
                  </m:oMath>
                </a14:m>
                <a:r>
                  <a:rPr lang="de-DE" sz="2400" dirty="0"/>
                  <a:t>?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pieren 9"/>
          <p:cNvGrpSpPr/>
          <p:nvPr/>
        </p:nvGrpSpPr>
        <p:grpSpPr>
          <a:xfrm>
            <a:off x="2536722" y="2996952"/>
            <a:ext cx="4070557" cy="3384377"/>
            <a:chOff x="4749915" y="2780927"/>
            <a:chExt cx="4070557" cy="3384377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9915" y="2780927"/>
              <a:ext cx="4070557" cy="3384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hteck 5"/>
                <p:cNvSpPr/>
                <p:nvPr/>
              </p:nvSpPr>
              <p:spPr>
                <a:xfrm>
                  <a:off x="5192376" y="5598355"/>
                  <a:ext cx="36081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de-DE" sz="14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6" name="Rechteck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2376" y="5598355"/>
                  <a:ext cx="360814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hteck 6"/>
                <p:cNvSpPr/>
                <p:nvPr/>
              </p:nvSpPr>
              <p:spPr>
                <a:xfrm>
                  <a:off x="7590408" y="5596331"/>
                  <a:ext cx="581992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de-DE" sz="14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7" name="Rechteck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408" y="5596331"/>
                  <a:ext cx="58199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Rechteck 7"/>
            <p:cNvSpPr/>
            <p:nvPr/>
          </p:nvSpPr>
          <p:spPr>
            <a:xfrm>
              <a:off x="6219989" y="4365103"/>
              <a:ext cx="55656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4800" dirty="0" smtClean="0"/>
                <a:t>A</a:t>
              </a:r>
              <a:endParaRPr lang="de-DE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94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Hauptsatz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400" dirty="0"/>
                  <a:t>In der Schule </a:t>
                </a:r>
                <a:r>
                  <a:rPr lang="de-DE" sz="2400" dirty="0" smtClean="0"/>
                  <a:t>lernt man den</a:t>
                </a:r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dirty="0" smtClean="0"/>
                  <a:t>Hauptsatz der Differenzial- und Integralrechnung: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SzPts val="1072"/>
                  <a:buNone/>
                </a:pPr>
                <a:endParaRPr lang="de-DE" sz="2400" dirty="0" smtClean="0"/>
              </a:p>
              <a:p>
                <a:pPr marL="0" lvl="0" indent="0">
                  <a:buSzPts val="1072"/>
                  <a:buNone/>
                </a:pPr>
                <a:endParaRPr lang="de-DE" sz="800" dirty="0" smtClean="0"/>
              </a:p>
              <a:p>
                <a:pPr marL="0" lvl="0" indent="0">
                  <a:buSzPts val="1072"/>
                  <a:buNone/>
                </a:pPr>
                <a:r>
                  <a:rPr lang="de-DE" sz="2400" dirty="0" smtClean="0"/>
                  <a:t>Hierbei </a:t>
                </a:r>
                <a:r>
                  <a:rPr lang="de-DE" sz="2400" dirty="0"/>
                  <a:t>nennt 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𝐹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eine </a:t>
                </a:r>
                <a:r>
                  <a:rPr lang="de-DE" sz="2400" dirty="0">
                    <a:solidFill>
                      <a:srgbClr val="FF0000"/>
                    </a:solidFill>
                  </a:rPr>
                  <a:t>Stammfunktion</a:t>
                </a:r>
                <a:r>
                  <a:rPr lang="de-DE" sz="2400" dirty="0"/>
                  <a:t>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lvl="0" indent="0">
                  <a:buSzPts val="1072"/>
                  <a:buNone/>
                </a:pPr>
                <a:endParaRPr lang="de-DE" sz="800" dirty="0" smtClean="0"/>
              </a:p>
              <a:p>
                <a:pPr marL="0" lvl="0" indent="0">
                  <a:buSzPts val="1072"/>
                  <a:buNone/>
                </a:pPr>
                <a:r>
                  <a:rPr lang="de-DE" sz="2400" dirty="0" smtClean="0"/>
                  <a:t>Es </a:t>
                </a:r>
                <a:r>
                  <a:rPr lang="de-DE" sz="2400" dirty="0"/>
                  <a:t>gilt der fundamentale Zusammenhang</a:t>
                </a:r>
                <a:r>
                  <a:rPr lang="de-DE" sz="2400" dirty="0" smtClean="0"/>
                  <a:t>: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Dies bedeutet Integrieren ist die Umkehrung des </a:t>
                </a:r>
                <a:r>
                  <a:rPr lang="de-DE" sz="2400" dirty="0" err="1" smtClean="0"/>
                  <a:t>Differenzie-rens</a:t>
                </a:r>
                <a:r>
                  <a:rPr lang="de-DE" sz="2400" dirty="0" smtClean="0"/>
                  <a:t>, daher sagt man auch „</a:t>
                </a:r>
                <a:r>
                  <a:rPr lang="de-DE" sz="2400" dirty="0" err="1" smtClean="0"/>
                  <a:t>aufleiten</a:t>
                </a:r>
                <a:r>
                  <a:rPr lang="de-DE" sz="2400" dirty="0" smtClean="0"/>
                  <a:t>“.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2321750" y="2564904"/>
                <a:ext cx="4500500" cy="104411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nary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𝑑𝑥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sup>
                      </m:sSubSup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750" y="2564904"/>
                <a:ext cx="4500500" cy="1044116"/>
              </a:xfrm>
              <a:prstGeom prst="roundRect">
                <a:avLst>
                  <a:gd name="adj" fmla="val 10226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6012160" y="4311202"/>
                <a:ext cx="2304256" cy="432048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311202"/>
                <a:ext cx="2304256" cy="432048"/>
              </a:xfrm>
              <a:prstGeom prst="roundRect">
                <a:avLst>
                  <a:gd name="adj" fmla="val 10226"/>
                </a:avLst>
              </a:prstGeom>
              <a:blipFill>
                <a:blip r:embed="rId4"/>
                <a:stretch>
                  <a:fillRect b="-2394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9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Flächenberechnung mit dem Integral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Experiment: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400" dirty="0"/>
                  <a:t>Gesucht ist die Fläche zwischen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)=</m:t>
                    </m:r>
                    <m:r>
                      <m:rPr>
                        <m:sty m:val="p"/>
                      </m:rPr>
                      <a:rPr lang="de-DE" sz="2400" i="1" dirty="0" smtClean="0">
                        <a:latin typeface="Cambria Math"/>
                      </a:rPr>
                      <m:t>sin</m:t>
                    </m:r>
                    <m:r>
                      <a:rPr lang="de-DE" sz="2400" i="1" dirty="0" smtClean="0">
                        <a:latin typeface="Cambria Math"/>
                      </a:rPr>
                      <m:t>⁡(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 und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im 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</m:t>
                    </m:r>
                    <m:r>
                      <a:rPr lang="el-GR" sz="2400" i="1" dirty="0">
                        <a:latin typeface="Cambria Math"/>
                        <a:ea typeface="OpenSymbol"/>
                      </a:rPr>
                      <m:t>𝜋</m:t>
                    </m:r>
                    <m:r>
                      <a:rPr lang="de-DE" sz="2400" i="1" dirty="0">
                        <a:latin typeface="Cambria Math"/>
                      </a:rPr>
                      <m:t>;2</m:t>
                    </m:r>
                    <m:r>
                      <a:rPr lang="el-GR" sz="2400" i="1" dirty="0">
                        <a:latin typeface="Cambria Math"/>
                        <a:ea typeface="OpenSymbol"/>
                      </a:rPr>
                      <m:t>𝜋</m:t>
                    </m:r>
                    <m:r>
                      <a:rPr lang="de-DE" sz="2400" i="1" dirty="0">
                        <a:latin typeface="Cambria Math"/>
                      </a:rPr>
                      <m:t>]</m:t>
                    </m:r>
                  </m:oMath>
                </a14:m>
                <a:r>
                  <a:rPr lang="de-DE" sz="2400" dirty="0"/>
                  <a:t>.</a:t>
                </a:r>
                <a:endParaRPr lang="de-DE" sz="2400" dirty="0" smtClean="0"/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sub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sin</m:t>
                        </m:r>
                      </m:e>
                    </m:nary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𝑑𝑥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/>
                              </a:rPr>
                              <m:t>cos</m:t>
                            </m:r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sub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sup>
                    </m:sSubSup>
                  </m:oMath>
                </a14:m>
                <a:r>
                  <a:rPr lang="de-DE" sz="2400" dirty="0" smtClean="0"/>
                  <a:t> </a:t>
                </a:r>
                <a:endParaRPr lang="de-DE" sz="2400" dirty="0"/>
              </a:p>
              <a:p>
                <a:pPr marL="0" lvl="0" indent="0">
                  <a:buNone/>
                </a:pPr>
                <a:endParaRPr lang="de-DE" sz="800" dirty="0" smtClean="0"/>
              </a:p>
              <a:p>
                <a:pPr marL="0" lvl="0" indent="0">
                  <a:buNone/>
                </a:pPr>
                <a:r>
                  <a:rPr lang="de-DE" sz="2400" dirty="0" smtClean="0"/>
                  <a:t>   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cos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cos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/>
                              </a:rPr>
                              <m:t>π</m:t>
                            </m:r>
                          </m:e>
                        </m:d>
                      </m:e>
                    </m:d>
                  </m:oMath>
                </a14:m>
                <a:endParaRPr lang="de-DE" sz="2400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buNone/>
                </a:pPr>
                <a:r>
                  <a:rPr lang="de-DE" sz="2400" dirty="0"/>
                  <a:t> </a:t>
                </a:r>
                <a:r>
                  <a:rPr lang="de-DE" sz="2400" dirty="0" smtClean="0"/>
                  <a:t>  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/>
                      </a:rPr>
                      <m:t>=−1−1=−2</m:t>
                    </m:r>
                  </m:oMath>
                </a14:m>
                <a:r>
                  <a:rPr lang="de-DE" sz="2400" dirty="0" smtClean="0"/>
                  <a:t> </a:t>
                </a:r>
                <a:endParaRPr lang="de-DE" sz="2400" dirty="0"/>
              </a:p>
              <a:p>
                <a:pPr marL="0" lvl="0" indent="0">
                  <a:buNone/>
                </a:pPr>
                <a:endParaRPr lang="de-DE" sz="2400" dirty="0" smtClean="0">
                  <a:solidFill>
                    <a:srgbClr val="FF6633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3200" dirty="0" smtClean="0">
                    <a:solidFill>
                      <a:srgbClr val="FF6633"/>
                    </a:solidFill>
                  </a:rPr>
                  <a:t>Negative </a:t>
                </a:r>
                <a:r>
                  <a:rPr lang="de-DE" sz="3200" dirty="0">
                    <a:solidFill>
                      <a:srgbClr val="FF6633"/>
                    </a:solidFill>
                  </a:rPr>
                  <a:t>Flächen </a:t>
                </a:r>
                <a:r>
                  <a:rPr lang="de-DE" sz="3200" dirty="0" smtClean="0">
                    <a:solidFill>
                      <a:srgbClr val="FF6633"/>
                    </a:solidFill>
                  </a:rPr>
                  <a:t>???</a:t>
                </a:r>
                <a:endParaRPr lang="de-DE" sz="3200" dirty="0">
                  <a:solidFill>
                    <a:srgbClr val="FF6633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945" t="-1085" r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Grafik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289" y="2639684"/>
            <a:ext cx="3314286" cy="3428571"/>
          </a:xfrm>
          <a:prstGeom prst="rect">
            <a:avLst/>
          </a:prstGeom>
        </p:spPr>
      </p:pic>
      <p:sp>
        <p:nvSpPr>
          <p:cNvPr id="41" name="Freihandform 40"/>
          <p:cNvSpPr/>
          <p:nvPr/>
        </p:nvSpPr>
        <p:spPr>
          <a:xfrm>
            <a:off x="6930158" y="3476676"/>
            <a:ext cx="1050202" cy="371424"/>
          </a:xfrm>
          <a:custGeom>
            <a:avLst/>
            <a:gdLst>
              <a:gd name="connsiteX0" fmla="*/ 0 w 1050202"/>
              <a:gd name="connsiteY0" fmla="*/ 9285 h 371423"/>
              <a:gd name="connsiteX1" fmla="*/ 45267 w 1050202"/>
              <a:gd name="connsiteY1" fmla="*/ 36445 h 371423"/>
              <a:gd name="connsiteX2" fmla="*/ 63374 w 1050202"/>
              <a:gd name="connsiteY2" fmla="*/ 72659 h 371423"/>
              <a:gd name="connsiteX3" fmla="*/ 72428 w 1050202"/>
              <a:gd name="connsiteY3" fmla="*/ 99819 h 371423"/>
              <a:gd name="connsiteX4" fmla="*/ 99588 w 1050202"/>
              <a:gd name="connsiteY4" fmla="*/ 108873 h 371423"/>
              <a:gd name="connsiteX5" fmla="*/ 126749 w 1050202"/>
              <a:gd name="connsiteY5" fmla="*/ 126980 h 371423"/>
              <a:gd name="connsiteX6" fmla="*/ 153909 w 1050202"/>
              <a:gd name="connsiteY6" fmla="*/ 181301 h 371423"/>
              <a:gd name="connsiteX7" fmla="*/ 208230 w 1050202"/>
              <a:gd name="connsiteY7" fmla="*/ 199407 h 371423"/>
              <a:gd name="connsiteX8" fmla="*/ 262550 w 1050202"/>
              <a:gd name="connsiteY8" fmla="*/ 235621 h 371423"/>
              <a:gd name="connsiteX9" fmla="*/ 289711 w 1050202"/>
              <a:gd name="connsiteY9" fmla="*/ 253728 h 371423"/>
              <a:gd name="connsiteX10" fmla="*/ 325925 w 1050202"/>
              <a:gd name="connsiteY10" fmla="*/ 308049 h 371423"/>
              <a:gd name="connsiteX11" fmla="*/ 434566 w 1050202"/>
              <a:gd name="connsiteY11" fmla="*/ 326156 h 371423"/>
              <a:gd name="connsiteX12" fmla="*/ 488887 w 1050202"/>
              <a:gd name="connsiteY12" fmla="*/ 344263 h 371423"/>
              <a:gd name="connsiteX13" fmla="*/ 516048 w 1050202"/>
              <a:gd name="connsiteY13" fmla="*/ 353316 h 371423"/>
              <a:gd name="connsiteX14" fmla="*/ 543208 w 1050202"/>
              <a:gd name="connsiteY14" fmla="*/ 362370 h 371423"/>
              <a:gd name="connsiteX15" fmla="*/ 615636 w 1050202"/>
              <a:gd name="connsiteY15" fmla="*/ 371423 h 371423"/>
              <a:gd name="connsiteX16" fmla="*/ 669956 w 1050202"/>
              <a:gd name="connsiteY16" fmla="*/ 344263 h 371423"/>
              <a:gd name="connsiteX17" fmla="*/ 724277 w 1050202"/>
              <a:gd name="connsiteY17" fmla="*/ 308049 h 371423"/>
              <a:gd name="connsiteX18" fmla="*/ 751438 w 1050202"/>
              <a:gd name="connsiteY18" fmla="*/ 280889 h 371423"/>
              <a:gd name="connsiteX19" fmla="*/ 832919 w 1050202"/>
              <a:gd name="connsiteY19" fmla="*/ 262782 h 371423"/>
              <a:gd name="connsiteX20" fmla="*/ 869133 w 1050202"/>
              <a:gd name="connsiteY20" fmla="*/ 253728 h 371423"/>
              <a:gd name="connsiteX21" fmla="*/ 896293 w 1050202"/>
              <a:gd name="connsiteY21" fmla="*/ 235621 h 371423"/>
              <a:gd name="connsiteX22" fmla="*/ 914400 w 1050202"/>
              <a:gd name="connsiteY22" fmla="*/ 163194 h 371423"/>
              <a:gd name="connsiteX23" fmla="*/ 977774 w 1050202"/>
              <a:gd name="connsiteY23" fmla="*/ 136033 h 371423"/>
              <a:gd name="connsiteX24" fmla="*/ 1004935 w 1050202"/>
              <a:gd name="connsiteY24" fmla="*/ 99819 h 371423"/>
              <a:gd name="connsiteX25" fmla="*/ 1041149 w 1050202"/>
              <a:gd name="connsiteY25" fmla="*/ 63605 h 371423"/>
              <a:gd name="connsiteX26" fmla="*/ 1050202 w 1050202"/>
              <a:gd name="connsiteY26" fmla="*/ 36445 h 371423"/>
              <a:gd name="connsiteX27" fmla="*/ 1041149 w 1050202"/>
              <a:gd name="connsiteY27" fmla="*/ 9285 h 371423"/>
              <a:gd name="connsiteX28" fmla="*/ 778598 w 1050202"/>
              <a:gd name="connsiteY28" fmla="*/ 231 h 371423"/>
              <a:gd name="connsiteX29" fmla="*/ 751438 w 1050202"/>
              <a:gd name="connsiteY29" fmla="*/ 9285 h 371423"/>
              <a:gd name="connsiteX30" fmla="*/ 724277 w 1050202"/>
              <a:gd name="connsiteY30" fmla="*/ 27392 h 371423"/>
              <a:gd name="connsiteX31" fmla="*/ 651849 w 1050202"/>
              <a:gd name="connsiteY31" fmla="*/ 45499 h 371423"/>
              <a:gd name="connsiteX32" fmla="*/ 561315 w 1050202"/>
              <a:gd name="connsiteY32" fmla="*/ 36445 h 371423"/>
              <a:gd name="connsiteX33" fmla="*/ 452673 w 1050202"/>
              <a:gd name="connsiteY33" fmla="*/ 27392 h 371423"/>
              <a:gd name="connsiteX34" fmla="*/ 389299 w 1050202"/>
              <a:gd name="connsiteY34" fmla="*/ 18338 h 371423"/>
              <a:gd name="connsiteX35" fmla="*/ 316871 w 1050202"/>
              <a:gd name="connsiteY35" fmla="*/ 9285 h 371423"/>
              <a:gd name="connsiteX36" fmla="*/ 126749 w 1050202"/>
              <a:gd name="connsiteY36" fmla="*/ 18338 h 371423"/>
              <a:gd name="connsiteX37" fmla="*/ 54321 w 1050202"/>
              <a:gd name="connsiteY37" fmla="*/ 27392 h 371423"/>
              <a:gd name="connsiteX0" fmla="*/ 0 w 1050202"/>
              <a:gd name="connsiteY0" fmla="*/ 9327 h 371465"/>
              <a:gd name="connsiteX1" fmla="*/ 45267 w 1050202"/>
              <a:gd name="connsiteY1" fmla="*/ 36487 h 371465"/>
              <a:gd name="connsiteX2" fmla="*/ 63374 w 1050202"/>
              <a:gd name="connsiteY2" fmla="*/ 72701 h 371465"/>
              <a:gd name="connsiteX3" fmla="*/ 72428 w 1050202"/>
              <a:gd name="connsiteY3" fmla="*/ 99861 h 371465"/>
              <a:gd name="connsiteX4" fmla="*/ 99588 w 1050202"/>
              <a:gd name="connsiteY4" fmla="*/ 108915 h 371465"/>
              <a:gd name="connsiteX5" fmla="*/ 126749 w 1050202"/>
              <a:gd name="connsiteY5" fmla="*/ 127022 h 371465"/>
              <a:gd name="connsiteX6" fmla="*/ 153909 w 1050202"/>
              <a:gd name="connsiteY6" fmla="*/ 181343 h 371465"/>
              <a:gd name="connsiteX7" fmla="*/ 208230 w 1050202"/>
              <a:gd name="connsiteY7" fmla="*/ 199449 h 371465"/>
              <a:gd name="connsiteX8" fmla="*/ 262550 w 1050202"/>
              <a:gd name="connsiteY8" fmla="*/ 235663 h 371465"/>
              <a:gd name="connsiteX9" fmla="*/ 289711 w 1050202"/>
              <a:gd name="connsiteY9" fmla="*/ 253770 h 371465"/>
              <a:gd name="connsiteX10" fmla="*/ 325925 w 1050202"/>
              <a:gd name="connsiteY10" fmla="*/ 308091 h 371465"/>
              <a:gd name="connsiteX11" fmla="*/ 434566 w 1050202"/>
              <a:gd name="connsiteY11" fmla="*/ 326198 h 371465"/>
              <a:gd name="connsiteX12" fmla="*/ 488887 w 1050202"/>
              <a:gd name="connsiteY12" fmla="*/ 344305 h 371465"/>
              <a:gd name="connsiteX13" fmla="*/ 516048 w 1050202"/>
              <a:gd name="connsiteY13" fmla="*/ 353358 h 371465"/>
              <a:gd name="connsiteX14" fmla="*/ 543208 w 1050202"/>
              <a:gd name="connsiteY14" fmla="*/ 362412 h 371465"/>
              <a:gd name="connsiteX15" fmla="*/ 615636 w 1050202"/>
              <a:gd name="connsiteY15" fmla="*/ 371465 h 371465"/>
              <a:gd name="connsiteX16" fmla="*/ 669956 w 1050202"/>
              <a:gd name="connsiteY16" fmla="*/ 344305 h 371465"/>
              <a:gd name="connsiteX17" fmla="*/ 724277 w 1050202"/>
              <a:gd name="connsiteY17" fmla="*/ 308091 h 371465"/>
              <a:gd name="connsiteX18" fmla="*/ 751438 w 1050202"/>
              <a:gd name="connsiteY18" fmla="*/ 280931 h 371465"/>
              <a:gd name="connsiteX19" fmla="*/ 832919 w 1050202"/>
              <a:gd name="connsiteY19" fmla="*/ 262824 h 371465"/>
              <a:gd name="connsiteX20" fmla="*/ 869133 w 1050202"/>
              <a:gd name="connsiteY20" fmla="*/ 253770 h 371465"/>
              <a:gd name="connsiteX21" fmla="*/ 896293 w 1050202"/>
              <a:gd name="connsiteY21" fmla="*/ 235663 h 371465"/>
              <a:gd name="connsiteX22" fmla="*/ 914400 w 1050202"/>
              <a:gd name="connsiteY22" fmla="*/ 163236 h 371465"/>
              <a:gd name="connsiteX23" fmla="*/ 977774 w 1050202"/>
              <a:gd name="connsiteY23" fmla="*/ 136075 h 371465"/>
              <a:gd name="connsiteX24" fmla="*/ 1004935 w 1050202"/>
              <a:gd name="connsiteY24" fmla="*/ 99861 h 371465"/>
              <a:gd name="connsiteX25" fmla="*/ 1041149 w 1050202"/>
              <a:gd name="connsiteY25" fmla="*/ 63647 h 371465"/>
              <a:gd name="connsiteX26" fmla="*/ 1050202 w 1050202"/>
              <a:gd name="connsiteY26" fmla="*/ 36487 h 371465"/>
              <a:gd name="connsiteX27" fmla="*/ 1041149 w 1050202"/>
              <a:gd name="connsiteY27" fmla="*/ 9327 h 371465"/>
              <a:gd name="connsiteX28" fmla="*/ 778598 w 1050202"/>
              <a:gd name="connsiteY28" fmla="*/ 273 h 371465"/>
              <a:gd name="connsiteX29" fmla="*/ 751438 w 1050202"/>
              <a:gd name="connsiteY29" fmla="*/ 9327 h 371465"/>
              <a:gd name="connsiteX30" fmla="*/ 724277 w 1050202"/>
              <a:gd name="connsiteY30" fmla="*/ 27434 h 371465"/>
              <a:gd name="connsiteX31" fmla="*/ 651849 w 1050202"/>
              <a:gd name="connsiteY31" fmla="*/ 45541 h 371465"/>
              <a:gd name="connsiteX32" fmla="*/ 561315 w 1050202"/>
              <a:gd name="connsiteY32" fmla="*/ 273 h 371465"/>
              <a:gd name="connsiteX33" fmla="*/ 452673 w 1050202"/>
              <a:gd name="connsiteY33" fmla="*/ 27434 h 371465"/>
              <a:gd name="connsiteX34" fmla="*/ 389299 w 1050202"/>
              <a:gd name="connsiteY34" fmla="*/ 18380 h 371465"/>
              <a:gd name="connsiteX35" fmla="*/ 316871 w 1050202"/>
              <a:gd name="connsiteY35" fmla="*/ 9327 h 371465"/>
              <a:gd name="connsiteX36" fmla="*/ 126749 w 1050202"/>
              <a:gd name="connsiteY36" fmla="*/ 18380 h 371465"/>
              <a:gd name="connsiteX37" fmla="*/ 54321 w 1050202"/>
              <a:gd name="connsiteY37" fmla="*/ 27434 h 371465"/>
              <a:gd name="connsiteX0" fmla="*/ 0 w 1050202"/>
              <a:gd name="connsiteY0" fmla="*/ 9286 h 371424"/>
              <a:gd name="connsiteX1" fmla="*/ 45267 w 1050202"/>
              <a:gd name="connsiteY1" fmla="*/ 36446 h 371424"/>
              <a:gd name="connsiteX2" fmla="*/ 63374 w 1050202"/>
              <a:gd name="connsiteY2" fmla="*/ 72660 h 371424"/>
              <a:gd name="connsiteX3" fmla="*/ 72428 w 1050202"/>
              <a:gd name="connsiteY3" fmla="*/ 99820 h 371424"/>
              <a:gd name="connsiteX4" fmla="*/ 99588 w 1050202"/>
              <a:gd name="connsiteY4" fmla="*/ 108874 h 371424"/>
              <a:gd name="connsiteX5" fmla="*/ 126749 w 1050202"/>
              <a:gd name="connsiteY5" fmla="*/ 126981 h 371424"/>
              <a:gd name="connsiteX6" fmla="*/ 153909 w 1050202"/>
              <a:gd name="connsiteY6" fmla="*/ 181302 h 371424"/>
              <a:gd name="connsiteX7" fmla="*/ 208230 w 1050202"/>
              <a:gd name="connsiteY7" fmla="*/ 199408 h 371424"/>
              <a:gd name="connsiteX8" fmla="*/ 262550 w 1050202"/>
              <a:gd name="connsiteY8" fmla="*/ 235622 h 371424"/>
              <a:gd name="connsiteX9" fmla="*/ 289711 w 1050202"/>
              <a:gd name="connsiteY9" fmla="*/ 253729 h 371424"/>
              <a:gd name="connsiteX10" fmla="*/ 325925 w 1050202"/>
              <a:gd name="connsiteY10" fmla="*/ 308050 h 371424"/>
              <a:gd name="connsiteX11" fmla="*/ 434566 w 1050202"/>
              <a:gd name="connsiteY11" fmla="*/ 326157 h 371424"/>
              <a:gd name="connsiteX12" fmla="*/ 488887 w 1050202"/>
              <a:gd name="connsiteY12" fmla="*/ 344264 h 371424"/>
              <a:gd name="connsiteX13" fmla="*/ 516048 w 1050202"/>
              <a:gd name="connsiteY13" fmla="*/ 353317 h 371424"/>
              <a:gd name="connsiteX14" fmla="*/ 543208 w 1050202"/>
              <a:gd name="connsiteY14" fmla="*/ 362371 h 371424"/>
              <a:gd name="connsiteX15" fmla="*/ 615636 w 1050202"/>
              <a:gd name="connsiteY15" fmla="*/ 371424 h 371424"/>
              <a:gd name="connsiteX16" fmla="*/ 669956 w 1050202"/>
              <a:gd name="connsiteY16" fmla="*/ 344264 h 371424"/>
              <a:gd name="connsiteX17" fmla="*/ 724277 w 1050202"/>
              <a:gd name="connsiteY17" fmla="*/ 308050 h 371424"/>
              <a:gd name="connsiteX18" fmla="*/ 751438 w 1050202"/>
              <a:gd name="connsiteY18" fmla="*/ 280890 h 371424"/>
              <a:gd name="connsiteX19" fmla="*/ 832919 w 1050202"/>
              <a:gd name="connsiteY19" fmla="*/ 262783 h 371424"/>
              <a:gd name="connsiteX20" fmla="*/ 869133 w 1050202"/>
              <a:gd name="connsiteY20" fmla="*/ 253729 h 371424"/>
              <a:gd name="connsiteX21" fmla="*/ 896293 w 1050202"/>
              <a:gd name="connsiteY21" fmla="*/ 235622 h 371424"/>
              <a:gd name="connsiteX22" fmla="*/ 914400 w 1050202"/>
              <a:gd name="connsiteY22" fmla="*/ 163195 h 371424"/>
              <a:gd name="connsiteX23" fmla="*/ 977774 w 1050202"/>
              <a:gd name="connsiteY23" fmla="*/ 136034 h 371424"/>
              <a:gd name="connsiteX24" fmla="*/ 1004935 w 1050202"/>
              <a:gd name="connsiteY24" fmla="*/ 99820 h 371424"/>
              <a:gd name="connsiteX25" fmla="*/ 1041149 w 1050202"/>
              <a:gd name="connsiteY25" fmla="*/ 63606 h 371424"/>
              <a:gd name="connsiteX26" fmla="*/ 1050202 w 1050202"/>
              <a:gd name="connsiteY26" fmla="*/ 36446 h 371424"/>
              <a:gd name="connsiteX27" fmla="*/ 1041149 w 1050202"/>
              <a:gd name="connsiteY27" fmla="*/ 9286 h 371424"/>
              <a:gd name="connsiteX28" fmla="*/ 778598 w 1050202"/>
              <a:gd name="connsiteY28" fmla="*/ 232 h 371424"/>
              <a:gd name="connsiteX29" fmla="*/ 751438 w 1050202"/>
              <a:gd name="connsiteY29" fmla="*/ 9286 h 371424"/>
              <a:gd name="connsiteX30" fmla="*/ 724277 w 1050202"/>
              <a:gd name="connsiteY30" fmla="*/ 27393 h 371424"/>
              <a:gd name="connsiteX31" fmla="*/ 651849 w 1050202"/>
              <a:gd name="connsiteY31" fmla="*/ 45500 h 371424"/>
              <a:gd name="connsiteX32" fmla="*/ 543208 w 1050202"/>
              <a:gd name="connsiteY32" fmla="*/ 27392 h 371424"/>
              <a:gd name="connsiteX33" fmla="*/ 452673 w 1050202"/>
              <a:gd name="connsiteY33" fmla="*/ 27393 h 371424"/>
              <a:gd name="connsiteX34" fmla="*/ 389299 w 1050202"/>
              <a:gd name="connsiteY34" fmla="*/ 18339 h 371424"/>
              <a:gd name="connsiteX35" fmla="*/ 316871 w 1050202"/>
              <a:gd name="connsiteY35" fmla="*/ 9286 h 371424"/>
              <a:gd name="connsiteX36" fmla="*/ 126749 w 1050202"/>
              <a:gd name="connsiteY36" fmla="*/ 18339 h 371424"/>
              <a:gd name="connsiteX37" fmla="*/ 54321 w 1050202"/>
              <a:gd name="connsiteY37" fmla="*/ 27393 h 37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0202" h="371424">
                <a:moveTo>
                  <a:pt x="0" y="9286"/>
                </a:moveTo>
                <a:cubicBezTo>
                  <a:pt x="15089" y="18339"/>
                  <a:pt x="32824" y="24003"/>
                  <a:pt x="45267" y="36446"/>
                </a:cubicBezTo>
                <a:cubicBezTo>
                  <a:pt x="54810" y="45989"/>
                  <a:pt x="58057" y="60255"/>
                  <a:pt x="63374" y="72660"/>
                </a:cubicBezTo>
                <a:cubicBezTo>
                  <a:pt x="67133" y="81431"/>
                  <a:pt x="65680" y="93072"/>
                  <a:pt x="72428" y="99820"/>
                </a:cubicBezTo>
                <a:cubicBezTo>
                  <a:pt x="79176" y="106568"/>
                  <a:pt x="91052" y="104606"/>
                  <a:pt x="99588" y="108874"/>
                </a:cubicBezTo>
                <a:cubicBezTo>
                  <a:pt x="109320" y="113740"/>
                  <a:pt x="117695" y="120945"/>
                  <a:pt x="126749" y="126981"/>
                </a:cubicBezTo>
                <a:cubicBezTo>
                  <a:pt x="131682" y="141780"/>
                  <a:pt x="139130" y="172065"/>
                  <a:pt x="153909" y="181302"/>
                </a:cubicBezTo>
                <a:cubicBezTo>
                  <a:pt x="170094" y="191418"/>
                  <a:pt x="208230" y="199408"/>
                  <a:pt x="208230" y="199408"/>
                </a:cubicBezTo>
                <a:lnTo>
                  <a:pt x="262550" y="235622"/>
                </a:lnTo>
                <a:lnTo>
                  <a:pt x="289711" y="253729"/>
                </a:lnTo>
                <a:cubicBezTo>
                  <a:pt x="301782" y="271836"/>
                  <a:pt x="304382" y="304972"/>
                  <a:pt x="325925" y="308050"/>
                </a:cubicBezTo>
                <a:cubicBezTo>
                  <a:pt x="353120" y="311935"/>
                  <a:pt x="405448" y="318216"/>
                  <a:pt x="434566" y="326157"/>
                </a:cubicBezTo>
                <a:cubicBezTo>
                  <a:pt x="452980" y="331179"/>
                  <a:pt x="470780" y="338228"/>
                  <a:pt x="488887" y="344264"/>
                </a:cubicBezTo>
                <a:lnTo>
                  <a:pt x="516048" y="353317"/>
                </a:lnTo>
                <a:cubicBezTo>
                  <a:pt x="525101" y="356335"/>
                  <a:pt x="533739" y="361187"/>
                  <a:pt x="543208" y="362371"/>
                </a:cubicBezTo>
                <a:lnTo>
                  <a:pt x="615636" y="371424"/>
                </a:lnTo>
                <a:cubicBezTo>
                  <a:pt x="642858" y="362350"/>
                  <a:pt x="646554" y="363765"/>
                  <a:pt x="669956" y="344264"/>
                </a:cubicBezTo>
                <a:cubicBezTo>
                  <a:pt x="715167" y="306589"/>
                  <a:pt x="676547" y="323961"/>
                  <a:pt x="724277" y="308050"/>
                </a:cubicBezTo>
                <a:cubicBezTo>
                  <a:pt x="733331" y="298997"/>
                  <a:pt x="739619" y="285814"/>
                  <a:pt x="751438" y="280890"/>
                </a:cubicBezTo>
                <a:cubicBezTo>
                  <a:pt x="777121" y="270189"/>
                  <a:pt x="805809" y="269039"/>
                  <a:pt x="832919" y="262783"/>
                </a:cubicBezTo>
                <a:cubicBezTo>
                  <a:pt x="845043" y="259985"/>
                  <a:pt x="857062" y="256747"/>
                  <a:pt x="869133" y="253729"/>
                </a:cubicBezTo>
                <a:cubicBezTo>
                  <a:pt x="878186" y="247693"/>
                  <a:pt x="890895" y="245069"/>
                  <a:pt x="896293" y="235622"/>
                </a:cubicBezTo>
                <a:cubicBezTo>
                  <a:pt x="899670" y="229712"/>
                  <a:pt x="905162" y="174742"/>
                  <a:pt x="914400" y="163195"/>
                </a:cubicBezTo>
                <a:cubicBezTo>
                  <a:pt x="930030" y="143657"/>
                  <a:pt x="956028" y="141471"/>
                  <a:pt x="977774" y="136034"/>
                </a:cubicBezTo>
                <a:cubicBezTo>
                  <a:pt x="986828" y="123963"/>
                  <a:pt x="994999" y="111176"/>
                  <a:pt x="1004935" y="99820"/>
                </a:cubicBezTo>
                <a:cubicBezTo>
                  <a:pt x="1016177" y="86972"/>
                  <a:pt x="1031226" y="77498"/>
                  <a:pt x="1041149" y="63606"/>
                </a:cubicBezTo>
                <a:cubicBezTo>
                  <a:pt x="1046696" y="55841"/>
                  <a:pt x="1047184" y="45499"/>
                  <a:pt x="1050202" y="36446"/>
                </a:cubicBezTo>
                <a:cubicBezTo>
                  <a:pt x="1047184" y="27393"/>
                  <a:pt x="1050608" y="10547"/>
                  <a:pt x="1041149" y="9286"/>
                </a:cubicBezTo>
                <a:cubicBezTo>
                  <a:pt x="954348" y="-2287"/>
                  <a:pt x="866167" y="232"/>
                  <a:pt x="778598" y="232"/>
                </a:cubicBezTo>
                <a:cubicBezTo>
                  <a:pt x="769055" y="232"/>
                  <a:pt x="759974" y="5018"/>
                  <a:pt x="751438" y="9286"/>
                </a:cubicBezTo>
                <a:cubicBezTo>
                  <a:pt x="741706" y="14152"/>
                  <a:pt x="734503" y="23674"/>
                  <a:pt x="724277" y="27393"/>
                </a:cubicBezTo>
                <a:cubicBezTo>
                  <a:pt x="700890" y="35897"/>
                  <a:pt x="682027" y="45500"/>
                  <a:pt x="651849" y="45500"/>
                </a:cubicBezTo>
                <a:cubicBezTo>
                  <a:pt x="621671" y="45500"/>
                  <a:pt x="573386" y="42481"/>
                  <a:pt x="543208" y="27392"/>
                </a:cubicBezTo>
                <a:cubicBezTo>
                  <a:pt x="507018" y="24102"/>
                  <a:pt x="478324" y="28902"/>
                  <a:pt x="452673" y="27393"/>
                </a:cubicBezTo>
                <a:cubicBezTo>
                  <a:pt x="427022" y="25884"/>
                  <a:pt x="410451" y="21159"/>
                  <a:pt x="389299" y="18339"/>
                </a:cubicBezTo>
                <a:lnTo>
                  <a:pt x="316871" y="9286"/>
                </a:lnTo>
                <a:cubicBezTo>
                  <a:pt x="253497" y="12304"/>
                  <a:pt x="190034" y="13819"/>
                  <a:pt x="126749" y="18339"/>
                </a:cubicBezTo>
                <a:cubicBezTo>
                  <a:pt x="-5981" y="27820"/>
                  <a:pt x="94099" y="27393"/>
                  <a:pt x="54321" y="27393"/>
                </a:cubicBezTo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8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Flächenberechnung mit dem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Erkenntnis:</a:t>
                </a:r>
                <a:r>
                  <a:rPr lang="de-DE" sz="2400" b="1" dirty="0"/>
                  <a:t> </a:t>
                </a:r>
                <a:r>
                  <a:rPr lang="de-DE" sz="2400" dirty="0"/>
                  <a:t>Der Wert des Integrals stellt </a:t>
                </a:r>
                <a:r>
                  <a:rPr lang="de-DE" sz="2400" dirty="0">
                    <a:solidFill>
                      <a:srgbClr val="FF0000"/>
                    </a:solidFill>
                  </a:rPr>
                  <a:t>nicht</a:t>
                </a:r>
                <a:r>
                  <a:rPr lang="de-DE" sz="2400" dirty="0"/>
                  <a:t> immer die Fläche unter einer Kurve dar! Verläuft die Kurve teilweise unterhalb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-Achse, so kommt es zu </a:t>
                </a:r>
                <a:r>
                  <a:rPr lang="de-DE" sz="2400" dirty="0" smtClean="0"/>
                  <a:t>Auslöschungen oder sogar zu einem negativen Vorzeichen!</a:t>
                </a:r>
                <a:endParaRPr lang="de-DE" sz="2400" dirty="0"/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24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Maßnahme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:r>
                  <a:rPr lang="de-DE" sz="2400" dirty="0"/>
                  <a:t>Integriere von Nullstelle </a:t>
                </a:r>
                <a:endParaRPr lang="de-DE" sz="2400" dirty="0" smtClean="0"/>
              </a:p>
              <a:p>
                <a:pPr marL="0" lvl="0" indent="0">
                  <a:buNone/>
                </a:pPr>
                <a:r>
                  <a:rPr lang="de-DE" sz="2400" dirty="0" smtClean="0"/>
                  <a:t>zu </a:t>
                </a:r>
                <a:r>
                  <a:rPr lang="de-DE" sz="2400" dirty="0"/>
                  <a:t>Nullstelle und nimm </a:t>
                </a:r>
                <a:endParaRPr lang="de-DE" sz="2400" dirty="0" smtClean="0"/>
              </a:p>
              <a:p>
                <a:pPr marL="0" lvl="0" indent="0">
                  <a:buNone/>
                </a:pPr>
                <a:r>
                  <a:rPr lang="de-DE" sz="2400" dirty="0" smtClean="0"/>
                  <a:t>Beträge</a:t>
                </a:r>
                <a:r>
                  <a:rPr lang="de-DE" sz="2400" dirty="0"/>
                  <a:t>!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19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948" y="3068960"/>
            <a:ext cx="4104000" cy="28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6222104" y="2879570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y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8466072" y="4431930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x</a:t>
            </a:r>
            <a:endParaRPr lang="de-DE" sz="1600" dirty="0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5320992" y="4513986"/>
            <a:ext cx="328870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6500986" y="3038226"/>
            <a:ext cx="0" cy="26975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us 9"/>
          <p:cNvSpPr/>
          <p:nvPr/>
        </p:nvSpPr>
        <p:spPr>
          <a:xfrm>
            <a:off x="6221330" y="4263765"/>
            <a:ext cx="201498" cy="176160"/>
          </a:xfrm>
          <a:prstGeom prst="mathPlus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Minus 10"/>
          <p:cNvSpPr/>
          <p:nvPr/>
        </p:nvSpPr>
        <p:spPr>
          <a:xfrm>
            <a:off x="5246706" y="4922876"/>
            <a:ext cx="360040" cy="14401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lus 11"/>
          <p:cNvSpPr/>
          <p:nvPr/>
        </p:nvSpPr>
        <p:spPr>
          <a:xfrm>
            <a:off x="7485104" y="4306620"/>
            <a:ext cx="201498" cy="176160"/>
          </a:xfrm>
          <a:prstGeom prst="mathPlus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Minus 12"/>
          <p:cNvSpPr/>
          <p:nvPr/>
        </p:nvSpPr>
        <p:spPr>
          <a:xfrm>
            <a:off x="6871242" y="4520455"/>
            <a:ext cx="167962" cy="10820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00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Gesucht ist die Fläche zwischen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)=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baseline="33000" dirty="0">
                        <a:latin typeface="Cambria Math"/>
                      </a:rPr>
                      <m:t>3</m:t>
                    </m:r>
                    <m:r>
                      <a:rPr lang="de-DE" sz="2400" i="1" dirty="0">
                        <a:latin typeface="Cambria Math"/>
                      </a:rPr>
                      <m:t>+1,5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baseline="33000" dirty="0">
                        <a:latin typeface="Cambria Math"/>
                      </a:rPr>
                      <m:t>2</m:t>
                    </m:r>
                    <m:r>
                      <a:rPr lang="de-DE" sz="2400" i="1" dirty="0">
                        <a:latin typeface="Cambria Math"/>
                      </a:rPr>
                      <m:t>−1,5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−1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und der 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im 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[−2;1]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de-DE" sz="2400">
                                    <a:latin typeface="Cambria Math"/>
                                  </a:rPr>
                                  <m:t>−2</m:t>
                                </m:r>
                              </m:sub>
                              <m:sup>
                                <m:r>
                                  <a:rPr lang="de-DE" sz="2400">
                                    <a:latin typeface="Cambria Math"/>
                                  </a:rPr>
                                  <m:t>−0,5</m:t>
                                </m:r>
                              </m:sup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nary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2400" i="1">
                                <a:latin typeface="Cambria Math"/>
                              </a:rPr>
                              <m:t>𝑑𝑥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400" b="0" dirty="0" smtClean="0"/>
                  <a:t>    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+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de-DE" sz="2400">
                                    <a:latin typeface="Cambria Math"/>
                                  </a:rPr>
                                  <m:t>−0,5</m:t>
                                </m:r>
                              </m:sub>
                              <m:sup>
                                <m:r>
                                  <a:rPr lang="de-DE" sz="2400">
                                    <a:latin typeface="Cambria Math"/>
                                  </a:rPr>
                                  <m:t>1</m:t>
                                </m:r>
                              </m:sup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nary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2400" i="1">
                                <a:latin typeface="Cambria Math"/>
                              </a:rPr>
                              <m:t>𝑑𝑥</m:t>
                            </m:r>
                          </m:e>
                        </m:d>
                        <m:r>
                          <a:rPr lang="de-DE" sz="2400">
                            <a:latin typeface="Cambria Math"/>
                          </a:rPr>
                          <m:t>=2,53125</m:t>
                        </m:r>
                        <m:r>
                          <m:rPr>
                            <m:nor/>
                          </m:rPr>
                          <a:rPr lang="de-DE" sz="2400" dirty="0"/>
                          <m:t> </m:t>
                        </m:r>
                      </m:e>
                    </m:d>
                  </m:oMath>
                </a14:m>
                <a:r>
                  <a:rPr lang="de-DE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 </a:t>
                </a:r>
                <a:r>
                  <a:rPr lang="de-DE" sz="2400" dirty="0"/>
                  <a:t>gesuchte Fläche beträgt </a:t>
                </a: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etwa </a:t>
                </a:r>
                <a:r>
                  <a:rPr lang="de-DE" sz="2400" dirty="0"/>
                  <a:t>2,5LE</a:t>
                </a:r>
                <a:r>
                  <a:rPr lang="de-DE" sz="2400" baseline="30000" dirty="0"/>
                  <a:t>2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/>
                  <a:t>Mit GTR</a:t>
                </a:r>
                <a:r>
                  <a:rPr lang="de-DE" sz="2400" dirty="0" smtClean="0"/>
                  <a:t>: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bei Y</a:t>
                </a:r>
                <a:r>
                  <a:rPr lang="de-DE" sz="2400" baseline="-25000" dirty="0" smtClean="0"/>
                  <a:t>1</a:t>
                </a:r>
                <a:r>
                  <a:rPr lang="de-DE" sz="2400" dirty="0" smtClean="0"/>
                  <a:t> eingeben,</a:t>
                </a: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 err="1">
                    <a:latin typeface="Tw Cen MT Condensed" pitchFamily="34" charset="0"/>
                  </a:rPr>
                  <a:t>abs</a:t>
                </a:r>
                <a:r>
                  <a:rPr lang="de-DE" sz="2400" dirty="0">
                    <a:latin typeface="Tw Cen MT Condensed" pitchFamily="34" charset="0"/>
                  </a:rPr>
                  <a:t>(</a:t>
                </a:r>
                <a:r>
                  <a:rPr lang="de-DE" sz="2400" dirty="0" err="1">
                    <a:latin typeface="Tw Cen MT Condensed" pitchFamily="34" charset="0"/>
                  </a:rPr>
                  <a:t>fnInt</a:t>
                </a:r>
                <a:r>
                  <a:rPr lang="de-DE" sz="2400" dirty="0">
                    <a:latin typeface="Tw Cen MT Condensed" pitchFamily="34" charset="0"/>
                  </a:rPr>
                  <a:t>(Y</a:t>
                </a:r>
                <a:r>
                  <a:rPr lang="de-DE" sz="2400" baseline="-25000" dirty="0">
                    <a:latin typeface="Tw Cen MT Condensed" pitchFamily="34" charset="0"/>
                  </a:rPr>
                  <a:t>1</a:t>
                </a:r>
                <a:r>
                  <a:rPr lang="de-DE" sz="2400" dirty="0">
                    <a:latin typeface="Tw Cen MT Condensed" pitchFamily="34" charset="0"/>
                  </a:rPr>
                  <a:t>,X,-2,-0.5)) + </a:t>
                </a:r>
                <a:r>
                  <a:rPr lang="de-DE" sz="2400" dirty="0" err="1">
                    <a:latin typeface="Tw Cen MT Condensed" pitchFamily="34" charset="0"/>
                  </a:rPr>
                  <a:t>abs</a:t>
                </a:r>
                <a:r>
                  <a:rPr lang="de-DE" sz="2400" dirty="0">
                    <a:latin typeface="Tw Cen MT Condensed" pitchFamily="34" charset="0"/>
                  </a:rPr>
                  <a:t>(</a:t>
                </a:r>
                <a:r>
                  <a:rPr lang="de-DE" sz="2400" dirty="0" err="1">
                    <a:latin typeface="Tw Cen MT Condensed" pitchFamily="34" charset="0"/>
                  </a:rPr>
                  <a:t>fnInt</a:t>
                </a:r>
                <a:r>
                  <a:rPr lang="de-DE" sz="2400" dirty="0">
                    <a:latin typeface="Tw Cen MT Condensed" pitchFamily="34" charset="0"/>
                  </a:rPr>
                  <a:t>(Y</a:t>
                </a:r>
                <a:r>
                  <a:rPr lang="de-DE" sz="2400" baseline="-25000" dirty="0">
                    <a:latin typeface="Tw Cen MT Condensed" pitchFamily="34" charset="0"/>
                  </a:rPr>
                  <a:t>1</a:t>
                </a:r>
                <a:r>
                  <a:rPr lang="de-DE" sz="2400" dirty="0">
                    <a:latin typeface="Tw Cen MT Condensed" pitchFamily="34" charset="0"/>
                  </a:rPr>
                  <a:t>,X,-0.5,1</a:t>
                </a:r>
                <a:r>
                  <a:rPr lang="de-DE" sz="2400" dirty="0" smtClean="0">
                    <a:latin typeface="Tw Cen MT Condensed" pitchFamily="34" charset="0"/>
                  </a:rPr>
                  <a:t>))</a:t>
                </a:r>
                <a:endParaRPr lang="de-DE" sz="2400" dirty="0">
                  <a:latin typeface="Tw Cen MT Condensed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b="-1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pieren 17"/>
          <p:cNvGrpSpPr/>
          <p:nvPr/>
        </p:nvGrpSpPr>
        <p:grpSpPr>
          <a:xfrm>
            <a:off x="6084168" y="1988840"/>
            <a:ext cx="2736304" cy="2736304"/>
            <a:chOff x="5312176" y="1988840"/>
            <a:chExt cx="3508296" cy="352839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176" y="2202532"/>
              <a:ext cx="3324225" cy="3314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Gerade Verbindung 5"/>
            <p:cNvCxnSpPr/>
            <p:nvPr/>
          </p:nvCxnSpPr>
          <p:spPr>
            <a:xfrm>
              <a:off x="5856424" y="3770764"/>
              <a:ext cx="0" cy="1993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6"/>
            <p:cNvCxnSpPr/>
            <p:nvPr/>
          </p:nvCxnSpPr>
          <p:spPr>
            <a:xfrm>
              <a:off x="6682000" y="3778992"/>
              <a:ext cx="0" cy="1993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7"/>
            <p:cNvCxnSpPr/>
            <p:nvPr/>
          </p:nvCxnSpPr>
          <p:spPr>
            <a:xfrm>
              <a:off x="7524328" y="3778992"/>
              <a:ext cx="0" cy="1993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hteck 8"/>
                <p:cNvSpPr/>
                <p:nvPr/>
              </p:nvSpPr>
              <p:spPr>
                <a:xfrm>
                  <a:off x="5649674" y="3923359"/>
                  <a:ext cx="36081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−2</m:t>
                        </m:r>
                      </m:oMath>
                    </m:oMathPara>
                  </a14:m>
                  <a:endParaRPr lang="de-DE" sz="14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9" name="Rechteck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9674" y="3923359"/>
                  <a:ext cx="360814" cy="307777"/>
                </a:xfrm>
                <a:prstGeom prst="rect">
                  <a:avLst/>
                </a:prstGeom>
                <a:blipFill>
                  <a:blip r:embed="rId4"/>
                  <a:stretch>
                    <a:fillRect r="-36957" b="-15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hteck 9"/>
                <p:cNvSpPr/>
                <p:nvPr/>
              </p:nvSpPr>
              <p:spPr>
                <a:xfrm>
                  <a:off x="6291815" y="3923008"/>
                  <a:ext cx="727556" cy="3968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</m:oMath>
                  </a14:m>
                  <a:r>
                    <a:rPr lang="de-DE" sz="1400" dirty="0" smtClean="0">
                      <a:solidFill>
                        <a:schemeClr val="tx1"/>
                      </a:solidFill>
                      <a:latin typeface="Albany" pitchFamily="18"/>
                    </a:rPr>
                    <a:t>0,5</a:t>
                  </a:r>
                  <a:endParaRPr lang="de-DE" sz="14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10" name="Rechteck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1815" y="3923008"/>
                  <a:ext cx="727556" cy="396870"/>
                </a:xfrm>
                <a:prstGeom prst="rect">
                  <a:avLst/>
                </a:prstGeom>
                <a:blipFill>
                  <a:blip r:embed="rId5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hteck 10"/>
                <p:cNvSpPr/>
                <p:nvPr/>
              </p:nvSpPr>
              <p:spPr>
                <a:xfrm>
                  <a:off x="7400408" y="3923008"/>
                  <a:ext cx="29099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de-DE" sz="1400" dirty="0">
                    <a:solidFill>
                      <a:schemeClr val="tx1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11" name="Rechteck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00408" y="3923008"/>
                  <a:ext cx="290996" cy="307777"/>
                </a:xfrm>
                <a:prstGeom prst="rect">
                  <a:avLst/>
                </a:prstGeom>
                <a:blipFill>
                  <a:blip r:embed="rId6"/>
                  <a:stretch>
                    <a:fillRect r="-10811" b="-1794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Gerade Verbindung mit Pfeil 11"/>
            <p:cNvCxnSpPr/>
            <p:nvPr/>
          </p:nvCxnSpPr>
          <p:spPr>
            <a:xfrm flipV="1">
              <a:off x="6962262" y="2135731"/>
              <a:ext cx="0" cy="22193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6684278" y="1988840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solidFill>
                    <a:srgbClr val="000000"/>
                  </a:solidFill>
                </a:rPr>
                <a:t>y</a:t>
              </a:r>
              <a:endParaRPr lang="de-DE" sz="1600" dirty="0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8533214" y="3789040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solidFill>
                    <a:srgbClr val="000000"/>
                  </a:solidFill>
                </a:rPr>
                <a:t>x</a:t>
              </a:r>
              <a:endParaRPr lang="de-DE" sz="1600" dirty="0"/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>
              <a:off x="5388134" y="3861765"/>
              <a:ext cx="328870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Gerade Verbindung 15"/>
          <p:cNvSpPr/>
          <p:nvPr/>
        </p:nvSpPr>
        <p:spPr>
          <a:xfrm flipV="1">
            <a:off x="1378674" y="5013176"/>
            <a:ext cx="75423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62161" y="4941168"/>
            <a:ext cx="18859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9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Fläche zwischen zwei Kurven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		</a:t>
                </a:r>
                <a:r>
                  <a:rPr lang="de-DE" sz="2400" dirty="0"/>
                  <a:t>		</a:t>
                </a:r>
                <a:r>
                  <a:rPr lang="de-DE" sz="2400" dirty="0" smtClean="0"/>
                  <a:t>Wie </a:t>
                </a:r>
                <a:r>
                  <a:rPr lang="de-DE" sz="2400" dirty="0"/>
                  <a:t>berechnet man die Fläche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				zwischen </a:t>
                </a:r>
                <a:r>
                  <a:rPr lang="de-DE" sz="2400" dirty="0"/>
                  <a:t>zwei Kurven in einem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				gegebenen </a:t>
                </a:r>
                <a:r>
                  <a:rPr lang="de-DE" sz="2400" dirty="0"/>
                  <a:t>Intervall [</a:t>
                </a:r>
                <a:r>
                  <a:rPr lang="de-DE" sz="2400" dirty="0" err="1"/>
                  <a:t>a;b</a:t>
                </a:r>
                <a:r>
                  <a:rPr lang="de-DE" sz="2400" dirty="0"/>
                  <a:t>]?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</a:rPr>
                  <a:t>				</a:t>
                </a:r>
                <a:r>
                  <a:rPr lang="de-DE" sz="2400" b="1" dirty="0" smtClean="0">
                    <a:solidFill>
                      <a:srgbClr val="0000FF"/>
                    </a:solidFill>
                  </a:rPr>
                  <a:t>Idee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:</a:t>
                </a:r>
                <a:r>
                  <a:rPr lang="de-DE" sz="2400" dirty="0">
                    <a:solidFill>
                      <a:srgbClr val="0000FF"/>
                    </a:solidFill>
                  </a:rPr>
                  <a:t> </a:t>
                </a:r>
                <a:r>
                  <a:rPr lang="de-DE" sz="2400" dirty="0">
                    <a:solidFill>
                      <a:srgbClr val="000000"/>
                    </a:solidFill>
                  </a:rPr>
                  <a:t>Fläche obere Kurve minus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/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				Fläche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untere Kurve.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				</a:t>
                </a:r>
              </a:p>
              <a:p>
                <a:pPr marL="0" lvl="0" indent="0">
                  <a:buNone/>
                </a:pPr>
                <a:endParaRPr lang="de-DE" sz="800" dirty="0" smtClean="0"/>
              </a:p>
              <a:p>
                <a:pPr marL="0" lvl="0" indent="0">
                  <a:buNone/>
                </a:pPr>
                <a:r>
                  <a:rPr lang="de-DE" sz="2400" dirty="0" smtClean="0"/>
                  <a:t>Ansatz: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de-DE" sz="24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e>
                    </m:nary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𝑑𝑥</m:t>
                    </m:r>
                    <m:r>
                      <a:rPr lang="de-DE" sz="2400">
                        <a:latin typeface="Cambria Math"/>
                      </a:rPr>
                      <m:t>−</m:t>
                    </m:r>
                    <m:nary>
                      <m:naryPr>
                        <m:limLoc m:val="undOvr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de-DE" sz="24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de-DE" sz="2400" i="1">
                            <a:latin typeface="Cambria Math"/>
                          </a:rPr>
                          <m:t>𝑔</m:t>
                        </m:r>
                      </m:e>
                    </m:nary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𝑑𝑥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de-DE" sz="2400" i="1">
                            <a:latin typeface="Cambria Math"/>
                          </a:rPr>
                          <m:t>𝑏</m:t>
                        </m:r>
                      </m:sup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24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nary>
                    <m:r>
                      <a:rPr lang="de-DE" sz="2400" i="1">
                        <a:latin typeface="Cambria Math"/>
                      </a:rPr>
                      <m:t>𝑑𝑥</m:t>
                    </m:r>
                  </m:oMath>
                </a14:m>
                <a:r>
                  <a:rPr lang="de-DE" sz="2400" dirty="0" smtClean="0"/>
                  <a:t> </a:t>
                </a:r>
                <a:endParaRPr lang="de-DE" sz="2400" dirty="0"/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Vermeide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negatives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Vorzeichen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durch </a:t>
                </a:r>
                <a:r>
                  <a:rPr lang="de-DE" sz="2400" dirty="0">
                    <a:solidFill>
                      <a:srgbClr val="000000"/>
                    </a:solidFill>
                  </a:rPr>
                  <a:t>Betragsbildung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: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b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29167"/>
            <a:ext cx="2520280" cy="24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uppieren 5"/>
          <p:cNvGrpSpPr/>
          <p:nvPr/>
        </p:nvGrpSpPr>
        <p:grpSpPr>
          <a:xfrm>
            <a:off x="659931" y="1537794"/>
            <a:ext cx="2927229" cy="2611286"/>
            <a:chOff x="840211" y="1654616"/>
            <a:chExt cx="2927229" cy="26112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hteck 6"/>
                <p:cNvSpPr/>
                <p:nvPr/>
              </p:nvSpPr>
              <p:spPr>
                <a:xfrm>
                  <a:off x="2477156" y="3055287"/>
                  <a:ext cx="834964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de-DE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de-DE" dirty="0">
                    <a:solidFill>
                      <a:srgbClr val="0000FF"/>
                    </a:solidFill>
                    <a:latin typeface="Albany" pitchFamily="18"/>
                  </a:endParaRPr>
                </a:p>
              </p:txBody>
            </p:sp>
          </mc:Choice>
          <mc:Fallback xmlns="">
            <p:sp>
              <p:nvSpPr>
                <p:cNvPr id="7" name="Rechteck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7156" y="3055287"/>
                  <a:ext cx="834964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Gerade Verbindung mit Pfeil 7"/>
            <p:cNvCxnSpPr/>
            <p:nvPr/>
          </p:nvCxnSpPr>
          <p:spPr>
            <a:xfrm>
              <a:off x="863848" y="3922790"/>
              <a:ext cx="276959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/>
            <p:cNvSpPr/>
            <p:nvPr/>
          </p:nvSpPr>
          <p:spPr>
            <a:xfrm>
              <a:off x="969355" y="358938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2439146" y="2118643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987378" y="3861358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2454727" y="3862486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840211" y="3896156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</a:rPr>
                <a:t>a</a:t>
              </a:r>
              <a:endParaRPr lang="de-DE" dirty="0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2300072" y="3896570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b</a:t>
              </a:r>
              <a:endParaRPr lang="de-DE" dirty="0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3456136" y="3896156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x</a:t>
              </a:r>
              <a:endParaRPr lang="de-DE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2112970" y="1654616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y</a:t>
              </a:r>
              <a:endParaRPr lang="de-DE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2267744" y="1646791"/>
                <a:ext cx="80738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646791"/>
                <a:ext cx="807389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 Verbindung mit Pfeil 17"/>
          <p:cNvCxnSpPr/>
          <p:nvPr/>
        </p:nvCxnSpPr>
        <p:spPr>
          <a:xfrm flipV="1">
            <a:off x="1961465" y="1691102"/>
            <a:ext cx="0" cy="24523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Abgerundetes Rechteck 18"/>
              <p:cNvSpPr/>
              <p:nvPr/>
            </p:nvSpPr>
            <p:spPr>
              <a:xfrm>
                <a:off x="5004048" y="5066444"/>
                <a:ext cx="3419719" cy="1044116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d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9" name="Abgerundetes 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066444"/>
                <a:ext cx="3419719" cy="1044116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19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Fläche zwischen zwei Kurven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Beachte, dass es bei mehreren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Flächenstücken </a:t>
            </a:r>
            <a:r>
              <a:rPr lang="de-DE" sz="2400" dirty="0"/>
              <a:t>wieder zu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Auslöschungen </a:t>
            </a:r>
            <a:r>
              <a:rPr lang="de-DE" sz="2400" dirty="0"/>
              <a:t>kommen kann!</a:t>
            </a:r>
          </a:p>
          <a:p>
            <a:pPr marL="0" indent="0">
              <a:buNone/>
            </a:pPr>
            <a:r>
              <a:rPr lang="de-DE" sz="2400" b="1" dirty="0">
                <a:solidFill>
                  <a:srgbClr val="0000FF"/>
                </a:solidFill>
              </a:rPr>
              <a:t>Maßnahme:</a:t>
            </a:r>
            <a:r>
              <a:rPr lang="de-DE" sz="2400" dirty="0"/>
              <a:t>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Bestimme </a:t>
            </a:r>
            <a:r>
              <a:rPr lang="de-DE" sz="2400" dirty="0"/>
              <a:t>die Schnittpunkte der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Kurven</a:t>
            </a:r>
            <a:r>
              <a:rPr lang="de-DE" sz="2400" dirty="0"/>
              <a:t>, integriere von Schnittpunkt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zu </a:t>
            </a:r>
            <a:r>
              <a:rPr lang="de-DE" sz="2400" dirty="0"/>
              <a:t>Schnittpunkt und nimm die Beträge.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Für </a:t>
            </a:r>
            <a:r>
              <a:rPr lang="de-DE" sz="2400" dirty="0"/>
              <a:t>obige Abbildung gilt dann</a:t>
            </a:r>
            <a:r>
              <a:rPr lang="de-DE" sz="2400" dirty="0" smtClean="0"/>
              <a:t>:</a:t>
            </a:r>
            <a:endParaRPr lang="de-DE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85739"/>
            <a:ext cx="33337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 flipV="1">
            <a:off x="6958312" y="1775691"/>
            <a:ext cx="0" cy="22193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680328" y="1650286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y</a:t>
            </a:r>
            <a:endParaRPr lang="de-DE" sz="1600" dirty="0"/>
          </a:p>
        </p:txBody>
      </p:sp>
      <p:sp>
        <p:nvSpPr>
          <p:cNvPr id="8" name="Rechteck 7"/>
          <p:cNvSpPr/>
          <p:nvPr/>
        </p:nvSpPr>
        <p:spPr>
          <a:xfrm>
            <a:off x="8493752" y="2807562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x</a:t>
            </a:r>
            <a:endParaRPr lang="de-DE" sz="1600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5384184" y="2862984"/>
            <a:ext cx="328870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5660496" y="2790976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V="1">
            <a:off x="7132472" y="2781097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8274552" y="2790976"/>
            <a:ext cx="0" cy="153895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5485562" y="2852654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562" y="2852654"/>
                <a:ext cx="360814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6967586" y="2852936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586" y="2852936"/>
                <a:ext cx="36081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8109666" y="2852936"/>
                <a:ext cx="3608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666" y="2852936"/>
                <a:ext cx="360814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Abgerundetes Rechteck 15"/>
              <p:cNvSpPr/>
              <p:nvPr/>
            </p:nvSpPr>
            <p:spPr>
              <a:xfrm>
                <a:off x="1547665" y="4941168"/>
                <a:ext cx="6048671" cy="104411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d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  <m:e>
                              <m:d>
                                <m:dPr>
                                  <m:ctrlP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DE" sz="20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d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5" y="4941168"/>
                <a:ext cx="6048671" cy="1044116"/>
              </a:xfrm>
              <a:prstGeom prst="roundRect">
                <a:avLst>
                  <a:gd name="adj" fmla="val 10226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8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400" dirty="0"/>
                  <a:t>Bestimme die Fläche zwischen den beiden Kurven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𝑔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zwischen den Schnittpunkten von Hand</a:t>
                </a:r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94" y="3188171"/>
            <a:ext cx="23241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2315706" y="4067024"/>
                <a:ext cx="2184286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+2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706" y="4067024"/>
                <a:ext cx="2184286" cy="5533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2171690" y="5097843"/>
                <a:ext cx="2304256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de-DE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−4</m:t>
                      </m:r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690" y="5097843"/>
                <a:ext cx="2304256" cy="5533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 Verbindung mit Pfeil 7"/>
          <p:cNvCxnSpPr/>
          <p:nvPr/>
        </p:nvCxnSpPr>
        <p:spPr>
          <a:xfrm flipV="1">
            <a:off x="2193458" y="3130920"/>
            <a:ext cx="0" cy="29539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3688204" y="4618995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x</a:t>
            </a:r>
            <a:endParaRPr lang="de-DE" sz="1600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587514" y="4665992"/>
            <a:ext cx="3288709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>
            <a:spLocks noChangeAspect="1"/>
          </p:cNvSpPr>
          <p:nvPr/>
        </p:nvSpPr>
        <p:spPr>
          <a:xfrm>
            <a:off x="2177554" y="491102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1065618" y="493112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4860032" y="2930371"/>
                <a:ext cx="3529723" cy="26017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200" dirty="0" smtClean="0"/>
                  <a:t>Zuerst die Schnittpunkte. 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r>
                      <a:rPr lang="de-DE" sz="2200" i="1">
                        <a:latin typeface="Cambria Math"/>
                      </a:rPr>
                      <m:t>𝑓</m:t>
                    </m:r>
                    <m:r>
                      <a:rPr lang="de-DE" sz="2200" i="1">
                        <a:latin typeface="Cambria Math"/>
                      </a:rPr>
                      <m:t>(</m:t>
                    </m:r>
                    <m:r>
                      <a:rPr lang="de-DE" sz="2200" i="1">
                        <a:latin typeface="Cambria Math"/>
                      </a:rPr>
                      <m:t>𝑥</m:t>
                    </m:r>
                    <m:r>
                      <a:rPr lang="de-DE" sz="2200" i="1">
                        <a:latin typeface="Cambria Math"/>
                      </a:rPr>
                      <m:t>)</m:t>
                    </m:r>
                  </m:oMath>
                </a14:m>
                <a:r>
                  <a:rPr lang="de-DE" sz="2200" dirty="0"/>
                  <a:t> liefert:</a:t>
                </a:r>
              </a:p>
              <a:p>
                <a:r>
                  <a:rPr lang="de-DE" sz="22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/>
                      </a:rPr>
                      <m:t>−6</m:t>
                    </m:r>
                    <m:r>
                      <a:rPr lang="de-DE" sz="2200" i="1">
                        <a:latin typeface="Cambria Math"/>
                      </a:rPr>
                      <m:t>𝑥</m:t>
                    </m:r>
                    <m:r>
                      <a:rPr lang="de-DE" sz="2200" i="1">
                        <a:latin typeface="Cambria Math"/>
                      </a:rPr>
                      <m:t>=0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/>
                        <a:sym typeface="Wingdings"/>
                      </a:rPr>
                      <m:t>⋅</m:t>
                    </m:r>
                    <m:r>
                      <a:rPr lang="de-DE" sz="2200" i="1" dirty="0" smtClean="0">
                        <a:latin typeface="Cambria Math"/>
                        <a:sym typeface="Wingdings"/>
                      </a:rPr>
                      <m:t>4</m:t>
                    </m:r>
                  </m:oMath>
                </a14:m>
                <a:endParaRPr lang="de-DE" sz="2200" dirty="0"/>
              </a:p>
              <a:p>
                <a:r>
                  <a:rPr lang="de-DE" sz="2200" dirty="0"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/>
                      </a:rPr>
                      <m:t>−24</m:t>
                    </m:r>
                    <m:r>
                      <a:rPr lang="de-DE" sz="2200" i="1">
                        <a:latin typeface="Cambria Math"/>
                      </a:rPr>
                      <m:t>𝑥</m:t>
                    </m:r>
                    <m:r>
                      <a:rPr lang="de-DE" sz="2200" i="1">
                        <a:latin typeface="Cambria Math"/>
                      </a:rPr>
                      <m:t>=0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r>
                  <a:rPr lang="de-DE" sz="2200" dirty="0"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  <m:r>
                          <a:rPr lang="de-DE" sz="2200" i="1">
                            <a:latin typeface="Cambria Math"/>
                          </a:rPr>
                          <m:t>(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/>
                      </a:rPr>
                      <m:t>−2</m:t>
                    </m:r>
                    <m:r>
                      <a:rPr lang="de-DE" sz="2200" i="1">
                        <a:latin typeface="Cambria Math"/>
                      </a:rPr>
                      <m:t>𝑥</m:t>
                    </m:r>
                    <m:r>
                      <a:rPr lang="de-DE" sz="2200" i="1">
                        <a:latin typeface="Cambria Math"/>
                      </a:rPr>
                      <m:t>−24)=0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r>
                  <a:rPr lang="de-DE" sz="2200" dirty="0"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solidFill>
                          <a:srgbClr val="FF0000"/>
                        </a:solidFill>
                        <a:latin typeface="Cambria Math"/>
                      </a:rPr>
                      <m:t>=0;</m:t>
                    </m:r>
                    <m:sSub>
                      <m:sSubPr>
                        <m:ctrlPr>
                          <a:rPr lang="de-DE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solidFill>
                          <a:srgbClr val="FF0000"/>
                        </a:solidFill>
                        <a:latin typeface="Cambria Math"/>
                      </a:rPr>
                      <m:t>=−4</m:t>
                    </m:r>
                    <m:r>
                      <a:rPr lang="de-DE" sz="2200" i="1">
                        <a:latin typeface="Cambria Math"/>
                      </a:rPr>
                      <m:t>;</m:t>
                    </m:r>
                  </m:oMath>
                </a14:m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/>
                      </a:rPr>
                      <m:t>=6</m:t>
                    </m:r>
                  </m:oMath>
                </a14:m>
                <a:endParaRPr lang="de-DE" sz="2200" dirty="0"/>
              </a:p>
              <a:p>
                <a:r>
                  <a:rPr lang="de-DE" sz="2200" dirty="0"/>
                  <a:t>mit der p-q-Formel.</a:t>
                </a:r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30371"/>
                <a:ext cx="3529723" cy="2601738"/>
              </a:xfrm>
              <a:prstGeom prst="rect">
                <a:avLst/>
              </a:prstGeom>
              <a:blipFill rotWithShape="0">
                <a:blip r:embed="rId6"/>
                <a:stretch>
                  <a:fillRect l="-2245" t="-1643" b="-39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eck 13"/>
          <p:cNvSpPr/>
          <p:nvPr/>
        </p:nvSpPr>
        <p:spPr>
          <a:xfrm>
            <a:off x="2169102" y="3014708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y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753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357</Words>
  <Application>Microsoft Office PowerPoint</Application>
  <PresentationFormat>Bildschirmpräsentation (4:3)</PresentationFormat>
  <Paragraphs>129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3" baseType="lpstr">
      <vt:lpstr>Albany</vt:lpstr>
      <vt:lpstr>Andale Sans UI</vt:lpstr>
      <vt:lpstr>Arial</vt:lpstr>
      <vt:lpstr>Calibri</vt:lpstr>
      <vt:lpstr>Cambria Math</vt:lpstr>
      <vt:lpstr>OpenSymbol</vt:lpstr>
      <vt:lpstr>Tahoma</vt:lpstr>
      <vt:lpstr>Tw Cen MT Condensed</vt:lpstr>
      <vt:lpstr>Wingdings</vt:lpstr>
      <vt:lpstr>Wingdings 2</vt:lpstr>
      <vt:lpstr>Galathea</vt:lpstr>
      <vt:lpstr>Integrale</vt:lpstr>
      <vt:lpstr>Einführung des Integrals</vt:lpstr>
      <vt:lpstr>Der Hauptsatz</vt:lpstr>
      <vt:lpstr>Flächenberechnung mit dem Integral</vt:lpstr>
      <vt:lpstr>Flächenberechnung mit dem Integral</vt:lpstr>
      <vt:lpstr>Rechenbeispiel</vt:lpstr>
      <vt:lpstr>Fläche zwischen zwei Kurven</vt:lpstr>
      <vt:lpstr>Fläche zwischen zwei Kurven</vt:lpstr>
      <vt:lpstr>Rechenbeispiel 1</vt:lpstr>
      <vt:lpstr>Rechenbeispiel 1</vt:lpstr>
      <vt:lpstr>Rechenbeispiel 2</vt:lpstr>
      <vt:lpstr>Rechenbeispiel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2018-01-25T17:37:40Z</dcterms:modified>
</cp:coreProperties>
</file>